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21" r:id="rId1"/>
  </p:sldMasterIdLst>
  <p:notesMasterIdLst>
    <p:notesMasterId r:id="rId22"/>
  </p:notesMasterIdLst>
  <p:sldIdLst>
    <p:sldId id="314" r:id="rId2"/>
    <p:sldId id="2147476067" r:id="rId3"/>
    <p:sldId id="2147476068" r:id="rId4"/>
    <p:sldId id="2147476069" r:id="rId5"/>
    <p:sldId id="2147476072" r:id="rId6"/>
    <p:sldId id="2147476073" r:id="rId7"/>
    <p:sldId id="2147476074" r:id="rId8"/>
    <p:sldId id="2147476075" r:id="rId9"/>
    <p:sldId id="2147476077" r:id="rId10"/>
    <p:sldId id="2147476070" r:id="rId11"/>
    <p:sldId id="2147476071" r:id="rId12"/>
    <p:sldId id="2147476076" r:id="rId13"/>
    <p:sldId id="2147476078" r:id="rId14"/>
    <p:sldId id="304" r:id="rId15"/>
    <p:sldId id="298" r:id="rId16"/>
    <p:sldId id="299" r:id="rId17"/>
    <p:sldId id="300" r:id="rId18"/>
    <p:sldId id="302" r:id="rId19"/>
    <p:sldId id="2147476066" r:id="rId20"/>
    <p:sldId id="271" r:id="rId21"/>
  </p:sldIdLst>
  <p:sldSz cx="12192000" cy="6858000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6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2" autoAdjust="0"/>
    <p:restoredTop sz="88889" autoAdjust="0"/>
  </p:normalViewPr>
  <p:slideViewPr>
    <p:cSldViewPr snapToGrid="0">
      <p:cViewPr varScale="1">
        <p:scale>
          <a:sx n="72" d="100"/>
          <a:sy n="72" d="100"/>
        </p:scale>
        <p:origin x="3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777875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fr-FR" sz="1700" b="0" u="none" strike="noStrike">
                <a:solidFill>
                  <a:schemeClr val="dk1"/>
                </a:solidFill>
                <a:uFillTx/>
                <a:latin typeface="Calibri"/>
              </a:rPr>
              <a:t>Cliquez pour déplacer la diapo</a:t>
            </a:r>
          </a:p>
        </p:txBody>
      </p:sp>
      <p:sp>
        <p:nvSpPr>
          <p:cNvPr id="270" name="PlaceHolder 2"/>
          <p:cNvSpPr>
            <a:spLocks noGrp="1"/>
          </p:cNvSpPr>
          <p:nvPr>
            <p:ph type="body"/>
          </p:nvPr>
        </p:nvSpPr>
        <p:spPr>
          <a:xfrm>
            <a:off x="710437" y="4861354"/>
            <a:ext cx="5683156" cy="4605312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buNone/>
            </a:pPr>
            <a:r>
              <a:rPr lang="fr-FR" sz="1900" b="0" u="none" strike="noStrike">
                <a:solidFill>
                  <a:srgbClr val="000000"/>
                </a:solidFill>
                <a:uFillTx/>
                <a:latin typeface="Arial"/>
              </a:rPr>
              <a:t>Cliquez pour modifier le format des notes</a:t>
            </a:r>
          </a:p>
        </p:txBody>
      </p:sp>
      <p:sp>
        <p:nvSpPr>
          <p:cNvPr id="271" name="PlaceHolder 3"/>
          <p:cNvSpPr>
            <a:spLocks noGrp="1"/>
          </p:cNvSpPr>
          <p:nvPr>
            <p:ph type="hdr"/>
          </p:nvPr>
        </p:nvSpPr>
        <p:spPr>
          <a:xfrm>
            <a:off x="1" y="0"/>
            <a:ext cx="3082958" cy="5113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fr-FR" sz="1300">
                <a:solidFill>
                  <a:srgbClr val="000000"/>
                </a:solidFill>
                <a:latin typeface="Times New Roman"/>
              </a:rPr>
              <a:t>&lt;en-tête&gt;</a:t>
            </a:r>
          </a:p>
        </p:txBody>
      </p:sp>
      <p:sp>
        <p:nvSpPr>
          <p:cNvPr id="272" name="PlaceHolder 4"/>
          <p:cNvSpPr>
            <a:spLocks noGrp="1"/>
          </p:cNvSpPr>
          <p:nvPr>
            <p:ph type="dt" idx="79"/>
          </p:nvPr>
        </p:nvSpPr>
        <p:spPr>
          <a:xfrm>
            <a:off x="4021072" y="0"/>
            <a:ext cx="3082958" cy="5113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fr-FR" sz="13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r>
              <a:rPr lang="fr-FR"/>
              <a:t>&lt;date/heure&gt;</a:t>
            </a:r>
          </a:p>
        </p:txBody>
      </p:sp>
      <p:sp>
        <p:nvSpPr>
          <p:cNvPr id="273" name="PlaceHolder 5"/>
          <p:cNvSpPr>
            <a:spLocks noGrp="1"/>
          </p:cNvSpPr>
          <p:nvPr>
            <p:ph type="ftr" idx="80"/>
          </p:nvPr>
        </p:nvSpPr>
        <p:spPr>
          <a:xfrm>
            <a:off x="1" y="9723054"/>
            <a:ext cx="3082958" cy="5113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fr-FR" sz="13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r>
              <a:rPr lang="fr-FR"/>
              <a:t>&lt;pied de page&gt;</a:t>
            </a:r>
          </a:p>
        </p:txBody>
      </p:sp>
      <p:sp>
        <p:nvSpPr>
          <p:cNvPr id="274" name="PlaceHolder 6"/>
          <p:cNvSpPr>
            <a:spLocks noGrp="1"/>
          </p:cNvSpPr>
          <p:nvPr>
            <p:ph type="sldNum" idx="81"/>
          </p:nvPr>
        </p:nvSpPr>
        <p:spPr>
          <a:xfrm>
            <a:off x="4021072" y="9723054"/>
            <a:ext cx="3082958" cy="5113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fr-FR" sz="13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fld id="{A8F96548-AF9F-4B4D-96A8-14A62AB8E5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205178" indent="-205178" algn="l" defTabSz="914400" rtl="0" eaLnBrk="1" latinLnBrk="0" hangingPunct="1">
      <a:buNone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0" y="777875"/>
            <a:ext cx="0" cy="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81"/>
          </p:nvPr>
        </p:nvSpPr>
        <p:spPr/>
        <p:txBody>
          <a:bodyPr/>
          <a:lstStyle/>
          <a:p>
            <a:fld id="{A8F96548-AF9F-4B4D-96A8-14A62AB8E545}" type="slidenum">
              <a:rPr lang="fr-FR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441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81"/>
          </p:nvPr>
        </p:nvSpPr>
        <p:spPr/>
        <p:txBody>
          <a:bodyPr/>
          <a:lstStyle/>
          <a:p>
            <a:fld id="{A8F96548-AF9F-4B4D-96A8-14A62AB8E545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120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81"/>
          </p:nvPr>
        </p:nvSpPr>
        <p:spPr/>
        <p:txBody>
          <a:bodyPr/>
          <a:lstStyle/>
          <a:p>
            <a:fld id="{A8F96548-AF9F-4B4D-96A8-14A62AB8E545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1598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81"/>
          </p:nvPr>
        </p:nvSpPr>
        <p:spPr/>
        <p:txBody>
          <a:bodyPr/>
          <a:lstStyle/>
          <a:p>
            <a:fld id="{A8F96548-AF9F-4B4D-96A8-14A62AB8E545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4206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anie.kervestin@ariis.fr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hyperlink" Target="https://www.linkedin.com/company/ariis-alliance-recherche-innovation-industries-sante/" TargetMode="External"/><Relationship Id="rId4" Type="http://schemas.openxmlformats.org/officeDocument/2006/relationships/hyperlink" Target="http://www.ariis.fr/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mage 4">
            <a:extLst>
              <a:ext uri="{FF2B5EF4-FFF2-40B4-BE49-F238E27FC236}">
                <a16:creationId xmlns:a16="http://schemas.microsoft.com/office/drawing/2014/main" id="{B6BB7564-FF4A-7258-A07C-5C0714344D65}"/>
              </a:ext>
            </a:extLst>
          </p:cNvPr>
          <p:cNvSpPr/>
          <p:nvPr userDrawn="1"/>
        </p:nvSpPr>
        <p:spPr>
          <a:xfrm>
            <a:off x="0" y="1080"/>
            <a:ext cx="12503400" cy="6856920"/>
          </a:xfrm>
          <a:custGeom>
            <a:avLst/>
            <a:gdLst>
              <a:gd name="textAreaLeft" fmla="*/ 0 w 12191040"/>
              <a:gd name="textAreaRight" fmla="*/ 12192120 w 12191040"/>
              <a:gd name="textAreaTop" fmla="*/ 0 h 6856920"/>
              <a:gd name="textAreaBottom" fmla="*/ 6858000 h 6856920"/>
            </a:gdLst>
            <a:ahLst/>
            <a:cxnLst/>
            <a:rect l="textAreaLeft" t="textAreaTop" r="textAreaRight" b="textAreaBottom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fr-FR" sz="1800" b="1" u="none" strike="noStrike" spc="-150" dirty="0">
              <a:solidFill>
                <a:srgbClr val="FFFFFF"/>
              </a:solidFill>
              <a:uFillTx/>
              <a:latin typeface="Nonchalance" panose="02000500000000000000"/>
              <a:ea typeface="Source Sans Pro"/>
            </a:endParaRPr>
          </a:p>
        </p:txBody>
      </p:sp>
      <p:sp>
        <p:nvSpPr>
          <p:cNvPr id="8" name="ZoneTexte 234">
            <a:extLst>
              <a:ext uri="{FF2B5EF4-FFF2-40B4-BE49-F238E27FC236}">
                <a16:creationId xmlns:a16="http://schemas.microsoft.com/office/drawing/2014/main" id="{C2FB72CB-A421-987F-A8F2-E2E48AB7652F}"/>
              </a:ext>
            </a:extLst>
          </p:cNvPr>
          <p:cNvSpPr/>
          <p:nvPr userDrawn="1"/>
        </p:nvSpPr>
        <p:spPr>
          <a:xfrm>
            <a:off x="2429983" y="5039572"/>
            <a:ext cx="7332034" cy="590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r-FR" sz="2800" b="1" u="none" strike="noStrike" spc="-150" dirty="0">
                <a:solidFill>
                  <a:srgbClr val="FFFFFF"/>
                </a:solidFill>
                <a:uFillTx/>
                <a:latin typeface="Source Sans Pro" panose="020B0503030403020204" pitchFamily="34" charset="0"/>
                <a:ea typeface="Source Sans Pro" panose="020B0503030403020204" pitchFamily="34" charset="0"/>
              </a:rPr>
              <a:t>Alliance pour la recherche et l’innovation des industries de santé</a:t>
            </a:r>
            <a:endParaRPr lang="fr-FR" sz="2800" b="1" u="none" strike="noStrike" spc="-150" dirty="0">
              <a:solidFill>
                <a:srgbClr val="000000"/>
              </a:solidFill>
              <a:uFillTx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844EE6D-ED8B-DF1F-B31C-A4953D5782B1}"/>
              </a:ext>
            </a:extLst>
          </p:cNvPr>
          <p:cNvSpPr txBox="1"/>
          <p:nvPr userDrawn="1"/>
        </p:nvSpPr>
        <p:spPr>
          <a:xfrm>
            <a:off x="3900162" y="3056606"/>
            <a:ext cx="423138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spc="-150" dirty="0">
                <a:solidFill>
                  <a:schemeClr val="bg1"/>
                </a:solidFill>
                <a:latin typeface="Nonchalance" panose="02000500000000000000" pitchFamily="2" charset="0"/>
              </a:rPr>
              <a:t>15 ans au service de la recherche en santé  </a:t>
            </a:r>
          </a:p>
        </p:txBody>
      </p:sp>
      <p:pic>
        <p:nvPicPr>
          <p:cNvPr id="10" name="Image 9" descr="Une image contenant Police, Graphique, logo, graphisme&#10;&#10;Le contenu généré par l’IA peut être incorrect.">
            <a:extLst>
              <a:ext uri="{FF2B5EF4-FFF2-40B4-BE49-F238E27FC236}">
                <a16:creationId xmlns:a16="http://schemas.microsoft.com/office/drawing/2014/main" id="{6741D7FB-51F3-3599-D3E4-60E4C2C292D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610" y="744225"/>
            <a:ext cx="4673266" cy="199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750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6D9D56-039F-B47F-FD31-1E7688A63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434B56F-3654-6DCB-46D8-4A32BBC0E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B26EB6D-F8A3-B0F7-5D22-F229569145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11CBD0F-A806-367F-35E7-AC147D93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B95BF72-A2A6-BCF0-74DB-F95453682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D2B0B4-08A3-FC48-97DD-529D7B5D346B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2D5D8947-5E57-2CD4-D7D4-9CBDAC6AA99F}"/>
              </a:ext>
            </a:extLst>
          </p:cNvPr>
          <p:cNvSpPr txBox="1">
            <a:spLocks/>
          </p:cNvSpPr>
          <p:nvPr userDrawn="1"/>
        </p:nvSpPr>
        <p:spPr>
          <a:xfrm>
            <a:off x="838200" y="246258"/>
            <a:ext cx="98563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Source Sans Pro SemiBold" panose="020B0503030403020204" pitchFamily="34" charset="0"/>
                <a:ea typeface="Source Sans Pro SemiBold" panose="020B0503030403020204" pitchFamily="34" charset="0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73730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CF7A30C-364E-22D5-DF71-36AC44D3C1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933FD42-BF5F-5289-7C44-921A24067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661AF8-7481-4955-00AF-1AC93CB009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85048D5-A3EE-24E3-FED0-1DCC76838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9D452B3-4564-C6B4-F574-B8E13DE86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D2B0B4-08A3-FC48-97DD-529D7B5D346B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999042E7-E28B-0586-D9D1-52E3BB31A6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46258"/>
            <a:ext cx="9856304" cy="132556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1204993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7AF3F63-6C44-5317-0CD0-CE52591C6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540806-B5A9-93D6-152A-C812FE836A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5822FE-C37A-38D2-0C82-A1BBC9A85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614276-618C-5AE4-54B9-0409751C6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D2B0B4-08A3-FC48-97DD-529D7B5D346B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4CB7F704-8008-3F36-9295-0C1348FF6F55}"/>
              </a:ext>
            </a:extLst>
          </p:cNvPr>
          <p:cNvSpPr txBox="1">
            <a:spLocks/>
          </p:cNvSpPr>
          <p:nvPr userDrawn="1"/>
        </p:nvSpPr>
        <p:spPr>
          <a:xfrm>
            <a:off x="838200" y="246258"/>
            <a:ext cx="98563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Source Sans Pro SemiBold" panose="020B0503030403020204" pitchFamily="34" charset="0"/>
                <a:ea typeface="Source Sans Pro SemiBold" panose="020B0503030403020204" pitchFamily="34" charset="0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57839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95887A4-93AC-4064-96DE-42A54E3488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9A257EF-93F4-F48C-247C-77065D6491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5858D1-4B65-735C-4ABF-57CB48A3A2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D5F5D5-D01E-5F9A-73B9-338C69DC0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95143C-CE73-4CAA-4DBF-D644035FC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D2B0B4-08A3-FC48-97DD-529D7B5D34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16805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‹N°›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71831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838080" y="405000"/>
            <a:ext cx="9855720" cy="132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C0D6A11E-E2BB-40F5-B3C9-09C14D3F156C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04913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7AF3F63-6C44-5317-0CD0-CE52591C6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677D8FAF-1871-CE64-2225-202A5C00F3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46258"/>
            <a:ext cx="9856304" cy="132556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46A0D33B-D3E6-DD94-6085-82E1FC96C7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0142" y="6266865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2DAE1570-5C31-BE9C-91AB-FFF9C0F4A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6686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12">
            <a:extLst>
              <a:ext uri="{FF2B5EF4-FFF2-40B4-BE49-F238E27FC236}">
                <a16:creationId xmlns:a16="http://schemas.microsoft.com/office/drawing/2014/main" id="{60CC742C-A11D-CEEE-CF1A-17FC799D1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51304" y="626686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B19CE-F388-7C42-A5AA-07A20EDBCC5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04282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mage 4">
            <a:extLst>
              <a:ext uri="{FF2B5EF4-FFF2-40B4-BE49-F238E27FC236}">
                <a16:creationId xmlns:a16="http://schemas.microsoft.com/office/drawing/2014/main" id="{790935A8-3390-9C11-B329-70605997D4DB}"/>
              </a:ext>
            </a:extLst>
          </p:cNvPr>
          <p:cNvSpPr/>
          <p:nvPr userDrawn="1"/>
        </p:nvSpPr>
        <p:spPr>
          <a:xfrm>
            <a:off x="0" y="10800"/>
            <a:ext cx="12191400" cy="6857280"/>
          </a:xfrm>
          <a:custGeom>
            <a:avLst/>
            <a:gdLst>
              <a:gd name="textAreaLeft" fmla="*/ 0 w 12191400"/>
              <a:gd name="textAreaRight" fmla="*/ 12192120 w 12191400"/>
              <a:gd name="textAreaTop" fmla="*/ 0 h 6857280"/>
              <a:gd name="textAreaBottom" fmla="*/ 6858000 h 6857280"/>
            </a:gdLst>
            <a:ahLst/>
            <a:cxnLst/>
            <a:rect l="textAreaLeft" t="textAreaTop" r="textAreaRight" b="textAreaBottom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fr-FR" sz="1800" b="0" u="none" strike="noStrike" dirty="0">
              <a:solidFill>
                <a:schemeClr val="bg1"/>
              </a:solidFill>
              <a:uFillTx/>
              <a:latin typeface="Arial"/>
            </a:endParaRPr>
          </a:p>
        </p:txBody>
      </p:sp>
      <p:sp>
        <p:nvSpPr>
          <p:cNvPr id="6" name="ZoneTexte 3">
            <a:extLst>
              <a:ext uri="{FF2B5EF4-FFF2-40B4-BE49-F238E27FC236}">
                <a16:creationId xmlns:a16="http://schemas.microsoft.com/office/drawing/2014/main" id="{F0B58105-B5C4-1891-57A8-252B3B983F85}"/>
              </a:ext>
            </a:extLst>
          </p:cNvPr>
          <p:cNvSpPr/>
          <p:nvPr userDrawn="1"/>
        </p:nvSpPr>
        <p:spPr>
          <a:xfrm>
            <a:off x="601560" y="2231280"/>
            <a:ext cx="6095160" cy="1461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r-FR" sz="1800" b="0" u="none" strike="noStrike" dirty="0">
                <a:solidFill>
                  <a:schemeClr val="lt1"/>
                </a:solidFill>
                <a:uFillTx/>
                <a:latin typeface="Source Sans Pro"/>
                <a:ea typeface="Source Sans Pro"/>
              </a:rPr>
              <a:t>Pour nous contacter :</a:t>
            </a:r>
            <a:endParaRPr lang="fr-FR" sz="1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1800" b="0" u="sng" strike="noStrike" dirty="0">
                <a:solidFill>
                  <a:schemeClr val="accent5">
                    <a:lumMod val="75000"/>
                  </a:schemeClr>
                </a:solidFill>
                <a:uFillTx/>
                <a:latin typeface="Source Sans Pro"/>
                <a:ea typeface="Source Sans Pro"/>
                <a:hlinkClick r:id="rId3"/>
              </a:rPr>
              <a:t>stephanie.kervestin@ariis.fr</a:t>
            </a:r>
            <a:endParaRPr lang="fr-FR" sz="1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1800" b="0" u="sng" strike="noStrike" dirty="0">
                <a:solidFill>
                  <a:schemeClr val="accent5">
                    <a:lumMod val="75000"/>
                  </a:schemeClr>
                </a:solidFill>
                <a:uFillTx/>
                <a:latin typeface="Source Sans Pro"/>
                <a:ea typeface="Source Sans Pro"/>
                <a:hlinkClick r:id="rId4"/>
              </a:rPr>
              <a:t>www.ariis.fr</a:t>
            </a:r>
            <a:endParaRPr lang="fr-FR" sz="1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fr-FR" sz="1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1800" b="0" u="none" strike="noStrike" dirty="0">
                <a:solidFill>
                  <a:schemeClr val="lt1"/>
                </a:solidFill>
                <a:uFillTx/>
                <a:latin typeface="Source Sans Pro"/>
                <a:ea typeface="Source Sans Pro"/>
              </a:rPr>
              <a:t>Suivez nos actualités  </a:t>
            </a:r>
            <a:endParaRPr lang="fr-FR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" name="Image 5">
            <a:hlinkClick r:id="rId5"/>
            <a:extLst>
              <a:ext uri="{FF2B5EF4-FFF2-40B4-BE49-F238E27FC236}">
                <a16:creationId xmlns:a16="http://schemas.microsoft.com/office/drawing/2014/main" id="{24802009-6238-2813-15DC-C7DC4A0B0EC3}"/>
              </a:ext>
            </a:extLst>
          </p:cNvPr>
          <p:cNvPicPr/>
          <p:nvPr userDrawn="1"/>
        </p:nvPicPr>
        <p:blipFill>
          <a:blip r:embed="rId6"/>
          <a:stretch/>
        </p:blipFill>
        <p:spPr>
          <a:xfrm>
            <a:off x="752040" y="3708720"/>
            <a:ext cx="1645200" cy="1027800"/>
          </a:xfrm>
          <a:prstGeom prst="rect">
            <a:avLst/>
          </a:prstGeom>
          <a:ln w="0"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9F5BD4F-7630-0ECC-AC92-4202744A0B24}"/>
              </a:ext>
            </a:extLst>
          </p:cNvPr>
          <p:cNvSpPr/>
          <p:nvPr userDrawn="1"/>
        </p:nvSpPr>
        <p:spPr>
          <a:xfrm>
            <a:off x="3737264" y="4591304"/>
            <a:ext cx="5832764" cy="19223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>
              <a:lnSpc>
                <a:spcPct val="100000"/>
              </a:lnSpc>
            </a:pPr>
            <a:r>
              <a:rPr lang="fr-FR" sz="1800" b="0" u="none" strike="noStrike" dirty="0">
                <a:solidFill>
                  <a:schemeClr val="bg1"/>
                </a:solidFill>
                <a:uFillTx/>
                <a:latin typeface="Arial"/>
              </a:rPr>
              <a:t>https://forms.office.com/e/hzVL7KGC1A?origin=lprLink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ACD5455E-B6E2-2824-9D4C-A857E1008747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 flipV="1">
            <a:off x="3110329" y="5302626"/>
            <a:ext cx="500929" cy="499674"/>
          </a:xfrm>
          <a:prstGeom prst="rect">
            <a:avLst/>
          </a:prstGeom>
        </p:spPr>
      </p:pic>
      <p:sp>
        <p:nvSpPr>
          <p:cNvPr id="10" name="ZoneTexte 3">
            <a:extLst>
              <a:ext uri="{FF2B5EF4-FFF2-40B4-BE49-F238E27FC236}">
                <a16:creationId xmlns:a16="http://schemas.microsoft.com/office/drawing/2014/main" id="{623889CB-1BD6-03B0-9B98-990E552BF8A9}"/>
              </a:ext>
            </a:extLst>
          </p:cNvPr>
          <p:cNvSpPr/>
          <p:nvPr userDrawn="1"/>
        </p:nvSpPr>
        <p:spPr>
          <a:xfrm>
            <a:off x="588580" y="5368524"/>
            <a:ext cx="609516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r-FR" sz="1800" b="0" u="none" strike="noStrike" dirty="0">
                <a:solidFill>
                  <a:schemeClr val="lt1"/>
                </a:solidFill>
                <a:uFillTx/>
                <a:latin typeface="Source Sans Pro"/>
                <a:ea typeface="Source Sans Pro"/>
              </a:rPr>
              <a:t>Lettre d’information </a:t>
            </a:r>
            <a:endParaRPr lang="fr-FR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995247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itre 1">
            <a:extLst>
              <a:ext uri="{FF2B5EF4-FFF2-40B4-BE49-F238E27FC236}">
                <a16:creationId xmlns:a16="http://schemas.microsoft.com/office/drawing/2014/main" id="{7C188824-3CEC-9E18-DE8B-F5A0D08B30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728" y="295691"/>
            <a:ext cx="98563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456BFF"/>
                </a:solidFill>
              </a:defRPr>
            </a:lvl1pPr>
          </a:lstStyle>
          <a:p>
            <a:r>
              <a:rPr lang="fr-FR" dirty="0"/>
              <a:t>MODIFIER LE TITRE</a:t>
            </a:r>
          </a:p>
        </p:txBody>
      </p:sp>
    </p:spTree>
    <p:extLst>
      <p:ext uri="{BB962C8B-B14F-4D97-AF65-F5344CB8AC3E}">
        <p14:creationId xmlns:p14="http://schemas.microsoft.com/office/powerpoint/2010/main" val="37282390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ints chiff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FEF3BB-51B6-1DD4-33D5-34715F1C6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51304" y="6356349"/>
            <a:ext cx="2743200" cy="365125"/>
          </a:xfrm>
          <a:prstGeom prst="rect">
            <a:avLst/>
          </a:prstGeom>
        </p:spPr>
        <p:txBody>
          <a:bodyPr/>
          <a:lstStyle/>
          <a:p>
            <a:fld id="{F3D2B0B4-08A3-FC48-97DD-529D7B5D346B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Espace réservé du titre 1">
            <a:extLst>
              <a:ext uri="{FF2B5EF4-FFF2-40B4-BE49-F238E27FC236}">
                <a16:creationId xmlns:a16="http://schemas.microsoft.com/office/drawing/2014/main" id="{4C05069F-9132-CBE7-DE84-FB1A24738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6259"/>
            <a:ext cx="98563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MODIFIER LE TITRE</a:t>
            </a: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B03E6370-D79D-4CE7-8DF6-2FD7B5EB00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126974"/>
            <a:ext cx="9856304" cy="6162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sz="1600">
                <a:solidFill>
                  <a:srgbClr val="5679FF"/>
                </a:solidFill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2" name="Espace réservé du texte 2">
            <a:extLst>
              <a:ext uri="{FF2B5EF4-FFF2-40B4-BE49-F238E27FC236}">
                <a16:creationId xmlns:a16="http://schemas.microsoft.com/office/drawing/2014/main" id="{0FCA0A39-316E-20D9-4A03-DB7CAEADBEE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38200" y="2920791"/>
            <a:ext cx="9856304" cy="6162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sz="1600" b="0" i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67C2CD-7F0D-E08D-89E3-875EBBB29BC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38200" y="3933549"/>
            <a:ext cx="9856304" cy="6162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sz="1600">
                <a:solidFill>
                  <a:srgbClr val="5679FF"/>
                </a:solidFill>
              </a:defRPr>
            </a:lvl1pPr>
          </a:lstStyle>
          <a:p>
            <a:pPr lvl="0"/>
            <a:r>
              <a:rPr lang="fr-FR" dirty="0"/>
              <a:t>SOUS-TITRE</a:t>
            </a:r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D61B17CB-4FB1-A834-6156-0C144A731FF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838200" y="4727365"/>
            <a:ext cx="9856304" cy="6162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sz="1600" b="0" i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747455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D12D4E-DD9E-841F-83F3-1DB70C9FEA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46258"/>
            <a:ext cx="9856304" cy="132556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95B572-BAB9-7980-7A0A-311244F2E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897021-1372-4EFE-68E2-0A2FE9D8D5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00C87F-74E4-2888-47F5-4314F3901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2648B6-36D2-DDA7-AFC9-E8DE446B3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D2B0B4-08A3-FC48-97DD-529D7B5D34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08963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5A0CC3-5236-C4D8-0813-6B314CB40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0BE3D7-B276-C689-60CB-DFB9028C4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D255FC-B72C-C0B6-24FD-57CF7CA6C0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0D696E-2D89-CDA8-BF81-633E4249E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281484-3A69-A39A-D326-403AB170D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D2B0B4-08A3-FC48-97DD-529D7B5D34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9515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15E2ED-302F-F662-24D0-209F6A01FD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D057770-179E-5127-A3B2-CDDFE99A0A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8E2F313-AB54-3047-9091-529FE845FA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BE7B05-C8D9-D3BD-A73F-B94BA26CB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D6F0859-E010-5DB9-238D-019D642CF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D2B0B4-08A3-FC48-97DD-529D7B5D346B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32E0C81F-9A94-48BB-767E-3BFD76F98795}"/>
              </a:ext>
            </a:extLst>
          </p:cNvPr>
          <p:cNvSpPr txBox="1">
            <a:spLocks/>
          </p:cNvSpPr>
          <p:nvPr userDrawn="1"/>
        </p:nvSpPr>
        <p:spPr>
          <a:xfrm>
            <a:off x="838200" y="246258"/>
            <a:ext cx="98563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Source Sans Pro SemiBold" panose="020B0503030403020204" pitchFamily="34" charset="0"/>
                <a:ea typeface="Source Sans Pro SemiBold" panose="020B0503030403020204" pitchFamily="34" charset="0"/>
                <a:cs typeface="+mj-cs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0582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9EECF40-9B75-6EB3-0234-6F7409A09C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5ECF03B-0CC6-8F4F-BBF4-507A41267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5F9E5DA-95AC-0BB6-4D37-5C116BD35B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591C3DD-EFA1-3ED3-A3A9-6EF622357A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9BFE114-1443-7FDC-4315-FC6D09AF06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B394B62-538B-8639-07EF-C1794AEC5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AED1CEE-14A0-8D64-1684-4525E1860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D2B0B4-08A3-FC48-97DD-529D7B5D346B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18E0422B-A055-1B10-D818-08FA292DD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46258"/>
            <a:ext cx="9856304" cy="132556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0876531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9EE02AD-4432-465F-5185-960A6CB2FC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A8106CD-C08D-B1AD-FCD0-4B755F70B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7BE473A-02E5-56FC-60E8-9961EFB6A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3D2B0B4-08A3-FC48-97DD-529D7B5D346B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4326F26D-4AFB-03E7-A791-574601BCEE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46258"/>
            <a:ext cx="9856304" cy="132556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1839526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B783231-CD41-38D3-44B1-85AB5B3B5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7597"/>
            <a:ext cx="98563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MODIFIER LE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5BCE516-C681-330E-4085-5B3BD538E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985630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8" name="Image 7" descr="Une image contenant clavier, Appareils électroniques&#10;&#10;Description générée automatiquement">
            <a:extLst>
              <a:ext uri="{FF2B5EF4-FFF2-40B4-BE49-F238E27FC236}">
                <a16:creationId xmlns:a16="http://schemas.microsoft.com/office/drawing/2014/main" id="{6D9A1C2E-8A58-815C-7692-A002492485A1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997307" y="0"/>
            <a:ext cx="1194693" cy="6858000"/>
          </a:xfrm>
          <a:prstGeom prst="rect">
            <a:avLst/>
          </a:prstGeom>
        </p:spPr>
      </p:pic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2C8ECA01-31DA-785C-C4DE-6550BD0CE8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0912" y="621648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fr-FR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1E653611-9EA0-893D-A607-6A7ABB05DD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02706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B19CE-F388-7C42-A5AA-07A20EDBCC52}" type="slidenum">
              <a:rPr lang="fr-FR" smtClean="0"/>
              <a:t>‹N°›</a:t>
            </a:fld>
            <a:endParaRPr lang="fr-FR" dirty="0"/>
          </a:p>
        </p:txBody>
      </p:sp>
      <p:pic>
        <p:nvPicPr>
          <p:cNvPr id="5" name="Image 4" descr="Une image contenant capture d’écran, Graphique, graphisme, Police&#10;&#10;Le contenu généré par l’IA peut être incorrect.">
            <a:extLst>
              <a:ext uri="{FF2B5EF4-FFF2-40B4-BE49-F238E27FC236}">
                <a16:creationId xmlns:a16="http://schemas.microsoft.com/office/drawing/2014/main" id="{88EA6C4D-3706-47C5-FCD8-CB7A01EDB96B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651" y="136526"/>
            <a:ext cx="1332254" cy="553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631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29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51" r:id="rId15"/>
    <p:sldLayoutId id="2147483753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chemeClr val="tx1"/>
          </a:solidFill>
          <a:latin typeface="Source Sans Pro SemiBold" panose="020B0503030403020204" pitchFamily="34" charset="0"/>
          <a:ea typeface="Source Sans Pro SemiBold" panose="020B0503030403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anie.kervestin@ariis.fr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5.png"/><Relationship Id="rId5" Type="http://schemas.openxmlformats.org/officeDocument/2006/relationships/hyperlink" Target="https://www.linkedin.com/company/ariis-alliance-recherche-innovation-industries-sante/" TargetMode="External"/><Relationship Id="rId4" Type="http://schemas.openxmlformats.org/officeDocument/2006/relationships/hyperlink" Target="http://www.ariis.fr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Image 4"/>
          <p:cNvSpPr/>
          <p:nvPr/>
        </p:nvSpPr>
        <p:spPr>
          <a:xfrm>
            <a:off x="0" y="41687"/>
            <a:ext cx="12503400" cy="6856920"/>
          </a:xfrm>
          <a:custGeom>
            <a:avLst/>
            <a:gdLst>
              <a:gd name="textAreaLeft" fmla="*/ 0 w 12191040"/>
              <a:gd name="textAreaRight" fmla="*/ 12192120 w 12191040"/>
              <a:gd name="textAreaTop" fmla="*/ 0 h 6856920"/>
              <a:gd name="textAreaBottom" fmla="*/ 6858000 h 6856920"/>
            </a:gdLst>
            <a:ahLst/>
            <a:cxnLst/>
            <a:rect l="textAreaLeft" t="textAreaTop" r="textAreaRight" b="textAreaBottom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fr-FR" sz="1800" b="1" u="none" strike="noStrike" spc="-150" dirty="0">
              <a:solidFill>
                <a:srgbClr val="FFFFFF"/>
              </a:solidFill>
              <a:uFillTx/>
              <a:latin typeface="Nonchalance" panose="02000500000000000000"/>
              <a:ea typeface="Source Sans Pro"/>
            </a:endParaRPr>
          </a:p>
        </p:txBody>
      </p:sp>
      <p:sp>
        <p:nvSpPr>
          <p:cNvPr id="277" name="PlaceHolder 1"/>
          <p:cNvSpPr>
            <a:spLocks noGrp="1"/>
          </p:cNvSpPr>
          <p:nvPr>
            <p:ph type="sldNum" idx="9"/>
          </p:nvPr>
        </p:nvSpPr>
        <p:spPr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E12A8E3-0DF3-416E-BFE8-B04E483CF58E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1</a:t>
            </a:fld>
            <a:endParaRPr lang="fr-FR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8" name="ZoneTexte 234"/>
          <p:cNvSpPr/>
          <p:nvPr/>
        </p:nvSpPr>
        <p:spPr>
          <a:xfrm>
            <a:off x="2429983" y="5039572"/>
            <a:ext cx="7332034" cy="590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r-FR" sz="2800" b="1" spc="-15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Bureau 23 mars 2026 </a:t>
            </a:r>
            <a:endParaRPr lang="fr-FR" sz="2800" b="1" u="none" strike="noStrike" spc="-150" dirty="0">
              <a:solidFill>
                <a:schemeClr val="bg1"/>
              </a:solidFill>
              <a:uFillTx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3" name="Image 2" descr="Une image contenant Police, Graphique, logo, graphisme&#10;&#10;Le contenu généré par l’IA peut être incorrect.">
            <a:extLst>
              <a:ext uri="{FF2B5EF4-FFF2-40B4-BE49-F238E27FC236}">
                <a16:creationId xmlns:a16="http://schemas.microsoft.com/office/drawing/2014/main" id="{D8385008-C792-275F-C2D5-09014BEC5E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610" y="744225"/>
            <a:ext cx="4673266" cy="199392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3F41359B-C4F7-6490-0729-442F24414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B0B4-08A3-FC48-97DD-529D7B5D346B}" type="slidenum">
              <a:rPr lang="fr-FR" smtClean="0"/>
              <a:t>10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4A602D9-9576-623C-CFDA-BB6566FF2319}"/>
              </a:ext>
            </a:extLst>
          </p:cNvPr>
          <p:cNvSpPr txBox="1"/>
          <p:nvPr/>
        </p:nvSpPr>
        <p:spPr>
          <a:xfrm>
            <a:off x="475068" y="982176"/>
            <a:ext cx="9724137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Réflexions issues du 1</a:t>
            </a:r>
            <a:r>
              <a:rPr lang="fr-FR" sz="2400" baseline="30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er</a:t>
            </a: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séminaire : </a:t>
            </a:r>
          </a:p>
          <a:p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>
              <a:buAutoNum type="arabicPeriod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Les éléments différenciants de l’ariis :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Tiers de confiance académique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Transdisciplinarité des entreprises de la filière santé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Positionnement précompétitif</a:t>
            </a:r>
          </a:p>
          <a:p>
            <a:pPr lvl="1"/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2. Les défis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Comment quantifier un rôle de « facilitateur, de tiers de confiance ? »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Comment nourrir ce lien avec les acteurs académiques 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33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329758F-EEA8-3AEC-B465-C7A84396F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B0B4-08A3-FC48-97DD-529D7B5D346B}" type="slidenum">
              <a:rPr lang="fr-FR" smtClean="0"/>
              <a:t>11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6BCCAC3-AE48-DA2C-BFB9-4DF155B1BE6B}"/>
              </a:ext>
            </a:extLst>
          </p:cNvPr>
          <p:cNvSpPr txBox="1"/>
          <p:nvPr/>
        </p:nvSpPr>
        <p:spPr>
          <a:xfrm>
            <a:off x="196460" y="402619"/>
            <a:ext cx="10186792" cy="66479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Les travaux en cours : </a:t>
            </a:r>
          </a:p>
          <a:p>
            <a:pPr marL="457200" indent="-457200">
              <a:buAutoNum type="arabicPeriod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Nouvelles méthodologies d’essais cliniques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Papier en cours de rédaction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Travaux du CSF IA &amp; santé - RADAR</a:t>
            </a:r>
          </a:p>
          <a:p>
            <a:pPr lvl="1"/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457200" indent="-457200">
              <a:buAutoNum type="arabicPeriod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Financements recherches partenariales - Horizon Europe</a:t>
            </a:r>
          </a:p>
          <a:p>
            <a:pPr marL="457200" indent="-457200">
              <a:buAutoNum type="arabicPeriod"/>
            </a:pPr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457200" indent="-457200">
              <a:buAutoNum type="arabicPeriod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Relations avec l’écosystème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Actions de veille ( comité </a:t>
            </a:r>
            <a:r>
              <a:rPr lang="fr-FR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plenier</a:t>
            </a: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webinaire)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Mobilisation pour l’APRS (GT Prospectives et suivi de PEPR spécifique)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Dialogue avec le </a:t>
            </a:r>
            <a:r>
              <a:rPr lang="fr-FR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reseau</a:t>
            </a: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des CRB – Fr </a:t>
            </a:r>
            <a:r>
              <a:rPr lang="fr-FR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Bionet</a:t>
            </a:r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Portail </a:t>
            </a:r>
            <a:r>
              <a:rPr lang="fr-FR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fresh</a:t>
            </a: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– IT Santé publique – Suite des cohortes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4. Communication</a:t>
            </a:r>
          </a:p>
          <a:p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Action à déployer : réflexions transdisciplinaires </a:t>
            </a:r>
          </a:p>
          <a:p>
            <a:pPr marL="914400" lvl="1" indent="-457200">
              <a:buAutoNum type="arabicPeriod"/>
            </a:pPr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6461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1CEFF0-B678-49B2-C3B1-322F89566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254" y="1992145"/>
            <a:ext cx="9856304" cy="1325563"/>
          </a:xfrm>
        </p:spPr>
        <p:txBody>
          <a:bodyPr>
            <a:normAutofit fontScale="90000"/>
          </a:bodyPr>
          <a:lstStyle/>
          <a:p>
            <a:r>
              <a:rPr lang="fr-FR" dirty="0"/>
              <a:t>Propositions</a:t>
            </a:r>
            <a:br>
              <a:rPr lang="fr-FR" dirty="0"/>
            </a:br>
            <a:br>
              <a:rPr lang="fr-FR" dirty="0"/>
            </a:br>
            <a:r>
              <a:rPr lang="fr-FR" dirty="0"/>
              <a:t>- Docteur DATA adhérent ariis // </a:t>
            </a:r>
            <a:r>
              <a:rPr lang="fr-FR" dirty="0" err="1"/>
              <a:t>Biogroup</a:t>
            </a:r>
            <a:r>
              <a:rPr lang="fr-FR" dirty="0"/>
              <a:t> // SKEZI</a:t>
            </a:r>
            <a:br>
              <a:rPr lang="fr-FR" dirty="0"/>
            </a:br>
            <a:r>
              <a:rPr lang="fr-FR" dirty="0"/>
              <a:t>- GT </a:t>
            </a:r>
            <a:r>
              <a:rPr lang="fr-FR" dirty="0" err="1"/>
              <a:t>europe</a:t>
            </a:r>
            <a:r>
              <a:rPr lang="fr-FR" dirty="0"/>
              <a:t> – évènement IHI – présentation C-Path</a:t>
            </a:r>
            <a:br>
              <a:rPr lang="fr-FR" dirty="0"/>
            </a:br>
            <a:r>
              <a:rPr lang="fr-FR" dirty="0"/>
              <a:t>- Proposition de CID délocalisée à Marseille</a:t>
            </a:r>
            <a:br>
              <a:rPr lang="fr-FR" dirty="0"/>
            </a:br>
            <a:r>
              <a:rPr lang="fr-FR" dirty="0"/>
              <a:t>- Poursuite de l’action RADAR</a:t>
            </a:r>
            <a:br>
              <a:rPr lang="fr-FR" dirty="0"/>
            </a:br>
            <a:r>
              <a:rPr lang="fr-FR" dirty="0"/>
              <a:t>- Faire un partenariat avec le CNCR, les embarquer sur nouvelles </a:t>
            </a:r>
            <a:r>
              <a:rPr lang="fr-FR" dirty="0" err="1"/>
              <a:t>methodos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5499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15C3E74-6C23-950A-3C34-10185C57F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B0B4-08A3-FC48-97DD-529D7B5D346B}" type="slidenum">
              <a:rPr lang="fr-FR" smtClean="0"/>
              <a:t>13</a:t>
            </a:fld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15B1D3-32C9-AAA1-A83F-2BA7B7408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168" y="282353"/>
            <a:ext cx="9856304" cy="1325563"/>
          </a:xfrm>
        </p:spPr>
        <p:txBody>
          <a:bodyPr/>
          <a:lstStyle/>
          <a:p>
            <a:r>
              <a:rPr lang="fr-FR" dirty="0" err="1"/>
              <a:t>Methodes</a:t>
            </a:r>
            <a:r>
              <a:rPr lang="fr-FR" dirty="0"/>
              <a:t> de travail et circulation information ariis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8228E8B-CDD6-C9B8-5516-5949E019C905}"/>
              </a:ext>
            </a:extLst>
          </p:cNvPr>
          <p:cNvSpPr txBox="1"/>
          <p:nvPr/>
        </p:nvSpPr>
        <p:spPr>
          <a:xfrm>
            <a:off x="505326" y="1491916"/>
            <a:ext cx="919508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Constat : </a:t>
            </a:r>
            <a:r>
              <a:rPr lang="fr-FR" dirty="0" err="1"/>
              <a:t>Ecosysteme</a:t>
            </a:r>
            <a:r>
              <a:rPr lang="fr-FR" dirty="0"/>
              <a:t> recherche innovation en santé ne mouvance</a:t>
            </a:r>
          </a:p>
          <a:p>
            <a:endParaRPr lang="fr-FR" dirty="0"/>
          </a:p>
          <a:p>
            <a:r>
              <a:rPr lang="fr-FR" dirty="0"/>
              <a:t>Evolution des modes de partages, de </a:t>
            </a:r>
            <a:r>
              <a:rPr lang="fr-FR" dirty="0" err="1"/>
              <a:t>reflexion</a:t>
            </a:r>
            <a:r>
              <a:rPr lang="fr-FR" dirty="0"/>
              <a:t> et de </a:t>
            </a:r>
            <a:r>
              <a:rPr lang="fr-FR" dirty="0" err="1"/>
              <a:t>decision</a:t>
            </a:r>
            <a:r>
              <a:rPr lang="fr-FR" dirty="0"/>
              <a:t> </a:t>
            </a:r>
          </a:p>
          <a:p>
            <a:r>
              <a:rPr lang="fr-FR" dirty="0"/>
              <a:t>	1. Le bureau doit être un espace de discussion (et non une chambre d’enregistrement) </a:t>
            </a:r>
          </a:p>
          <a:p>
            <a:endParaRPr lang="fr-FR" dirty="0"/>
          </a:p>
          <a:p>
            <a:r>
              <a:rPr lang="fr-FR" dirty="0" err="1"/>
              <a:t>Definir</a:t>
            </a:r>
            <a:r>
              <a:rPr lang="fr-FR" dirty="0"/>
              <a:t> 3 grandes activités ariis - &gt; no </a:t>
            </a:r>
            <a:r>
              <a:rPr lang="fr-FR" dirty="0" err="1"/>
              <a:t>brainer</a:t>
            </a:r>
            <a:r>
              <a:rPr lang="fr-FR" dirty="0"/>
              <a:t> – actions à maintenir</a:t>
            </a:r>
          </a:p>
        </p:txBody>
      </p:sp>
    </p:spTree>
    <p:extLst>
      <p:ext uri="{BB962C8B-B14F-4D97-AF65-F5344CB8AC3E}">
        <p14:creationId xmlns:p14="http://schemas.microsoft.com/office/powerpoint/2010/main" val="1543653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99B9E7F1-36A1-7BF7-4D81-87D0ADCC6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" y="246259"/>
            <a:ext cx="10511624" cy="668142"/>
          </a:xfrm>
        </p:spPr>
        <p:txBody>
          <a:bodyPr/>
          <a:lstStyle/>
          <a:p>
            <a:r>
              <a:rPr lang="fr-FR" dirty="0"/>
              <a:t>RÉUNIONS JANVIER - FÉVRIER 2026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CD24F68-1F43-0C91-F209-23870F821B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0B19CE-F388-7C42-A5AA-07A20EDBCC52}" type="slidenum">
              <a:rPr lang="fr-FR" smtClean="0"/>
              <a:t>14</a:t>
            </a:fld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DAF7D48-E0D2-CC1B-6CFB-965D45CCD2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4320" y="3397740"/>
            <a:ext cx="5607379" cy="320299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15135039-785B-A711-1DFD-230FDB8F1E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" y="914401"/>
            <a:ext cx="5044769" cy="337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004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E254730A-F7A3-B65F-AB81-0C00E820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" y="136526"/>
            <a:ext cx="9856304" cy="566104"/>
          </a:xfrm>
        </p:spPr>
        <p:txBody>
          <a:bodyPr/>
          <a:lstStyle/>
          <a:p>
            <a:r>
              <a:rPr lang="fr-FR" dirty="0"/>
              <a:t>BILAN 2025 – avant passage des CAC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1508A52-A8E3-85F5-70AD-402CC1C1BE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51304" y="626686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E0B19CE-F388-7C42-A5AA-07A20EDBCC52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8C7E447-94EF-D13C-97D3-0E9DC587C92B}"/>
              </a:ext>
            </a:extLst>
          </p:cNvPr>
          <p:cNvSpPr txBox="1"/>
          <p:nvPr/>
        </p:nvSpPr>
        <p:spPr>
          <a:xfrm>
            <a:off x="5323840" y="1542621"/>
            <a:ext cx="55473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Factures 2024 et 2025 incluses dans le bilan mais reçues en 2026 – montant total de 45 102,58 €</a:t>
            </a:r>
          </a:p>
          <a:p>
            <a:pPr marL="538163" indent="-285750">
              <a:buFontTx/>
              <a:buChar char="-"/>
            </a:pPr>
            <a:r>
              <a:rPr lang="fr-FR" dirty="0"/>
              <a:t>Fonctionnement :</a:t>
            </a:r>
          </a:p>
          <a:p>
            <a:pPr marL="995363" lvl="2" indent="-285750">
              <a:buFontTx/>
              <a:buChar char="-"/>
            </a:pPr>
            <a:r>
              <a:rPr lang="fr-FR" dirty="0"/>
              <a:t>Loyers : 34 560 €</a:t>
            </a:r>
          </a:p>
          <a:p>
            <a:pPr marL="538163" indent="-285750">
              <a:buFontTx/>
              <a:buChar char="-"/>
            </a:pPr>
            <a:r>
              <a:rPr lang="fr-FR" dirty="0"/>
              <a:t>Action Pro : </a:t>
            </a:r>
          </a:p>
          <a:p>
            <a:pPr marL="995363" lvl="2" indent="-285750">
              <a:buFontTx/>
              <a:buChar char="-"/>
            </a:pPr>
            <a:r>
              <a:rPr lang="fr-FR" dirty="0"/>
              <a:t>Locations de salle (stratégie + 15 ans) : 4 374 €</a:t>
            </a:r>
          </a:p>
          <a:p>
            <a:pPr marL="995363" lvl="2" indent="-285750">
              <a:buFontTx/>
              <a:buChar char="-"/>
            </a:pPr>
            <a:r>
              <a:rPr lang="fr-FR" dirty="0"/>
              <a:t>Traiteur (15 ans) : 5 448,58 €</a:t>
            </a:r>
          </a:p>
          <a:p>
            <a:pPr marL="995363" lvl="2" indent="-285750">
              <a:buFontTx/>
              <a:buChar char="-"/>
            </a:pPr>
            <a:r>
              <a:rPr lang="fr-FR" dirty="0" err="1"/>
              <a:t>Hotesses</a:t>
            </a:r>
            <a:r>
              <a:rPr lang="fr-FR" dirty="0"/>
              <a:t> (15 ans) : 720 €</a:t>
            </a:r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AFAD1B6-66E5-773D-3069-12D732143BD1}"/>
              </a:ext>
            </a:extLst>
          </p:cNvPr>
          <p:cNvSpPr txBox="1"/>
          <p:nvPr/>
        </p:nvSpPr>
        <p:spPr>
          <a:xfrm>
            <a:off x="5262879" y="5730338"/>
            <a:ext cx="5957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Perte de 4 laboratoires : </a:t>
            </a:r>
            <a:r>
              <a:rPr lang="fr-FR" dirty="0" err="1"/>
              <a:t>Abbvie</a:t>
            </a:r>
            <a:r>
              <a:rPr lang="fr-FR" dirty="0"/>
              <a:t>, AstraZeneca, Merck, Takeda</a:t>
            </a:r>
          </a:p>
        </p:txBody>
      </p:sp>
      <p:graphicFrame>
        <p:nvGraphicFramePr>
          <p:cNvPr id="5" name="Objet 4">
            <a:extLst>
              <a:ext uri="{FF2B5EF4-FFF2-40B4-BE49-F238E27FC236}">
                <a16:creationId xmlns:a16="http://schemas.microsoft.com/office/drawing/2014/main" id="{B9E150ED-DEDA-8FE6-39DF-7FD576FCDB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8353" y="702630"/>
          <a:ext cx="4240847" cy="579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3482375" imgH="4762508" progId="Excel.Sheet.12">
                  <p:embed/>
                </p:oleObj>
              </mc:Choice>
              <mc:Fallback>
                <p:oleObj name="Worksheet" r:id="rId2" imgW="3482375" imgH="4762508" progId="Excel.Sheet.12">
                  <p:embed/>
                  <p:pic>
                    <p:nvPicPr>
                      <p:cNvPr id="5" name="Objet 4">
                        <a:extLst>
                          <a:ext uri="{FF2B5EF4-FFF2-40B4-BE49-F238E27FC236}">
                            <a16:creationId xmlns:a16="http://schemas.microsoft.com/office/drawing/2014/main" id="{B9E150ED-DEDA-8FE6-39DF-7FD576FCDB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88353" y="702630"/>
                        <a:ext cx="4240847" cy="579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94204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07A2CF-17F7-0B70-FC27-FE87DB2A21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51304" y="626686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E0B19CE-F388-7C42-A5AA-07A20EDBCC52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FF18C29A-FCF8-A774-2DE8-196DF2D1E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00" y="226010"/>
            <a:ext cx="9856788" cy="546417"/>
          </a:xfrm>
        </p:spPr>
        <p:txBody>
          <a:bodyPr/>
          <a:lstStyle/>
          <a:p>
            <a:r>
              <a:rPr lang="fr-FR" dirty="0"/>
              <a:t>Proposition de budget 2026</a:t>
            </a:r>
          </a:p>
        </p:txBody>
      </p:sp>
      <p:graphicFrame>
        <p:nvGraphicFramePr>
          <p:cNvPr id="4" name="Objet 3">
            <a:extLst>
              <a:ext uri="{FF2B5EF4-FFF2-40B4-BE49-F238E27FC236}">
                <a16:creationId xmlns:a16="http://schemas.microsoft.com/office/drawing/2014/main" id="{4835BEA1-7A33-E688-A8DF-5D15921ED7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84960" y="769434"/>
          <a:ext cx="3743174" cy="5798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3192745" imgH="4945435" progId="Excel.Sheet.12">
                  <p:embed/>
                </p:oleObj>
              </mc:Choice>
              <mc:Fallback>
                <p:oleObj name="Worksheet" r:id="rId2" imgW="3192745" imgH="4945435" progId="Excel.Sheet.12">
                  <p:embed/>
                  <p:pic>
                    <p:nvPicPr>
                      <p:cNvPr id="4" name="Objet 3">
                        <a:extLst>
                          <a:ext uri="{FF2B5EF4-FFF2-40B4-BE49-F238E27FC236}">
                            <a16:creationId xmlns:a16="http://schemas.microsoft.com/office/drawing/2014/main" id="{4835BEA1-7A33-E688-A8DF-5D15921ED7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4960" y="769434"/>
                        <a:ext cx="3743174" cy="5798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516F18AC-677E-73CA-8B8D-FBAEDB5039B8}"/>
              </a:ext>
            </a:extLst>
          </p:cNvPr>
          <p:cNvSpPr txBox="1"/>
          <p:nvPr/>
        </p:nvSpPr>
        <p:spPr>
          <a:xfrm>
            <a:off x="5466079" y="5628738"/>
            <a:ext cx="5547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Augmentation de 5% et perte de </a:t>
            </a:r>
            <a:r>
              <a:rPr lang="fr-FR" dirty="0" err="1"/>
              <a:t>Biomérieux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A47E9E4-6756-A386-79BB-2A7832E4E004}"/>
              </a:ext>
            </a:extLst>
          </p:cNvPr>
          <p:cNvSpPr txBox="1"/>
          <p:nvPr/>
        </p:nvSpPr>
        <p:spPr>
          <a:xfrm>
            <a:off x="6177279" y="1178658"/>
            <a:ext cx="5354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Au 10/02/2026 : 400 000 € sur les comptes</a:t>
            </a:r>
          </a:p>
        </p:txBody>
      </p:sp>
    </p:spTree>
    <p:extLst>
      <p:ext uri="{BB962C8B-B14F-4D97-AF65-F5344CB8AC3E}">
        <p14:creationId xmlns:p14="http://schemas.microsoft.com/office/powerpoint/2010/main" val="2005635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D067FF-EF2F-E96E-8510-DFB1E346A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280" y="226010"/>
            <a:ext cx="9856304" cy="616226"/>
          </a:xfrm>
        </p:spPr>
        <p:txBody>
          <a:bodyPr/>
          <a:lstStyle/>
          <a:p>
            <a:r>
              <a:rPr lang="fr-FR" dirty="0"/>
              <a:t>Prospects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741A812-FF70-BCAE-7CF5-E188CD36814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2280" y="1747520"/>
            <a:ext cx="9856304" cy="4306067"/>
          </a:xfrm>
        </p:spPr>
        <p:txBody>
          <a:bodyPr/>
          <a:lstStyle/>
          <a:p>
            <a:r>
              <a:rPr lang="fr-FR" dirty="0" err="1"/>
              <a:t>Biogen</a:t>
            </a:r>
            <a:endParaRPr lang="fr-FR" dirty="0"/>
          </a:p>
          <a:p>
            <a:r>
              <a:rPr lang="fr-FR" dirty="0" err="1"/>
              <a:t>Biogroup</a:t>
            </a:r>
            <a:endParaRPr lang="fr-FR" dirty="0"/>
          </a:p>
          <a:p>
            <a:r>
              <a:rPr lang="fr-FR" dirty="0" err="1"/>
              <a:t>Biomérieux</a:t>
            </a:r>
            <a:r>
              <a:rPr lang="fr-FR" dirty="0"/>
              <a:t> – discussions en cours</a:t>
            </a:r>
          </a:p>
          <a:p>
            <a:r>
              <a:rPr lang="fr-FR" dirty="0" err="1"/>
              <a:t>Enovacom</a:t>
            </a:r>
            <a:endParaRPr lang="fr-FR" dirty="0"/>
          </a:p>
          <a:p>
            <a:r>
              <a:rPr lang="fr-FR" dirty="0" err="1"/>
              <a:t>Heva</a:t>
            </a:r>
            <a:endParaRPr lang="fr-FR" dirty="0"/>
          </a:p>
          <a:p>
            <a:r>
              <a:rPr lang="fr-FR" dirty="0"/>
              <a:t>L’Oréal</a:t>
            </a:r>
          </a:p>
          <a:p>
            <a:r>
              <a:rPr lang="fr-FR" dirty="0" err="1"/>
              <a:t>Nuvisan</a:t>
            </a:r>
            <a:r>
              <a:rPr lang="fr-FR" dirty="0"/>
              <a:t> – Demande de rdv en cours</a:t>
            </a:r>
          </a:p>
          <a:p>
            <a:r>
              <a:rPr lang="fr-FR" dirty="0" err="1"/>
              <a:t>Recordati</a:t>
            </a:r>
            <a:endParaRPr lang="fr-FR" dirty="0"/>
          </a:p>
          <a:p>
            <a:r>
              <a:rPr lang="fr-FR" dirty="0" err="1"/>
              <a:t>Skezi</a:t>
            </a:r>
            <a:r>
              <a:rPr lang="fr-FR" dirty="0"/>
              <a:t> – rdv en cours de reprogrammation</a:t>
            </a:r>
          </a:p>
          <a:p>
            <a:r>
              <a:rPr lang="fr-FR" dirty="0"/>
              <a:t>Thales – 2</a:t>
            </a:r>
            <a:r>
              <a:rPr lang="fr-FR" baseline="30000" dirty="0"/>
              <a:t>ème</a:t>
            </a:r>
            <a:r>
              <a:rPr lang="fr-FR" dirty="0"/>
              <a:t> rendez-vous en cours de programmation</a:t>
            </a:r>
          </a:p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C5C1E94-9FC0-5DA4-2C41-55ECDACA41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51304" y="626686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E0B19CE-F388-7C42-A5AA-07A20EDBCC52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11" name="Espace réservé du contenu 10">
            <a:extLst>
              <a:ext uri="{FF2B5EF4-FFF2-40B4-BE49-F238E27FC236}">
                <a16:creationId xmlns:a16="http://schemas.microsoft.com/office/drawing/2014/main" id="{581C30AF-3F0E-CE50-F08E-5FE4B7151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880" y="1055514"/>
            <a:ext cx="9856304" cy="616226"/>
          </a:xfrm>
        </p:spPr>
        <p:txBody>
          <a:bodyPr>
            <a:normAutofit/>
          </a:bodyPr>
          <a:lstStyle/>
          <a:p>
            <a:r>
              <a:rPr lang="fr-FR" sz="2800" dirty="0"/>
              <a:t>Contacts envisagés</a:t>
            </a:r>
          </a:p>
        </p:txBody>
      </p:sp>
    </p:spTree>
    <p:extLst>
      <p:ext uri="{BB962C8B-B14F-4D97-AF65-F5344CB8AC3E}">
        <p14:creationId xmlns:p14="http://schemas.microsoft.com/office/powerpoint/2010/main" val="1259432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5293ED1-32D5-583C-C7F0-B763BD652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040" y="246259"/>
            <a:ext cx="10501464" cy="546222"/>
          </a:xfrm>
        </p:spPr>
        <p:txBody>
          <a:bodyPr/>
          <a:lstStyle/>
          <a:p>
            <a:r>
              <a:rPr lang="fr-FR" dirty="0"/>
              <a:t>Point des dépenses au 28/02/2026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8945862-AB4A-AC07-6B9D-17EC896E0E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51304" y="626686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E0B19CE-F388-7C42-A5AA-07A20EDBCC52}" type="slidenum">
              <a:rPr lang="fr-FR" smtClean="0"/>
              <a:pPr/>
              <a:t>18</a:t>
            </a:fld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CB81ACC-1E07-291F-CA65-607EB13F20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51" y="963930"/>
            <a:ext cx="5378521" cy="381127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DD7E224-0A43-8479-C4C0-7F01BEA25A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8381" y="994410"/>
            <a:ext cx="5440345" cy="243459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2F5D9A3C-AE2E-612B-D24F-01C80EF8F434}"/>
              </a:ext>
            </a:extLst>
          </p:cNvPr>
          <p:cNvSpPr txBox="1"/>
          <p:nvPr/>
        </p:nvSpPr>
        <p:spPr>
          <a:xfrm>
            <a:off x="497840" y="5157788"/>
            <a:ext cx="10007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>
                <a:solidFill>
                  <a:schemeClr val="accent3">
                    <a:lumMod val="75000"/>
                  </a:schemeClr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Total des dépenses payées de fonctionnement et actions professionnelles :</a:t>
            </a:r>
          </a:p>
          <a:p>
            <a:pPr algn="ctr"/>
            <a:r>
              <a:rPr lang="fr-FR" sz="1800" dirty="0">
                <a:solidFill>
                  <a:schemeClr val="accent2"/>
                </a:solidFill>
                <a:latin typeface="Source Sans Pro SemiBold" panose="020B0603030403020204" pitchFamily="34" charset="0"/>
              </a:rPr>
              <a:t>53 740,38 € soit 15,51% du budget (masses envisagées)</a:t>
            </a:r>
          </a:p>
        </p:txBody>
      </p:sp>
    </p:spTree>
    <p:extLst>
      <p:ext uri="{BB962C8B-B14F-4D97-AF65-F5344CB8AC3E}">
        <p14:creationId xmlns:p14="http://schemas.microsoft.com/office/powerpoint/2010/main" val="7931210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9452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8AA5E1A-655B-707A-CF0D-D9C366E1AA87}"/>
              </a:ext>
            </a:extLst>
          </p:cNvPr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C0D6A11E-E2BB-40F5-B3C9-09C14D3F156C}" type="slidenum">
              <a:rPr lang="fr-FR" smtClean="0"/>
              <a:t>2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C36987F-8076-2A60-94D6-506B15A8F67E}"/>
              </a:ext>
            </a:extLst>
          </p:cNvPr>
          <p:cNvSpPr txBox="1"/>
          <p:nvPr/>
        </p:nvSpPr>
        <p:spPr>
          <a:xfrm>
            <a:off x="261894" y="797510"/>
            <a:ext cx="1042165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ORDRE DU JOUR</a:t>
            </a:r>
          </a:p>
          <a:p>
            <a:endParaRPr lang="fr-FR" sz="28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fr-FR" sz="28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fr-FR" sz="2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Gouvernance ariis – calendrier des élections vs contexte/paysage des alliances professionnelles</a:t>
            </a:r>
          </a:p>
          <a:p>
            <a:pPr marL="342900" lvl="0" indent="-342900">
              <a:buFont typeface="+mj-lt"/>
              <a:buAutoNum type="arabicPeriod"/>
            </a:pPr>
            <a:endParaRPr lang="fr-FR" sz="28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fr-FR" sz="2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Préparation du prochain séminaire stratégique</a:t>
            </a:r>
          </a:p>
          <a:p>
            <a:pPr marL="342900" lvl="0" indent="-342900">
              <a:buFont typeface="+mj-lt"/>
              <a:buAutoNum type="arabicPeriod"/>
            </a:pPr>
            <a:endParaRPr lang="fr-FR" sz="28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fr-FR" sz="2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Nouvelles méthodologies d’essais cliniques – position </a:t>
            </a:r>
            <a:r>
              <a:rPr lang="fr-FR" sz="28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paper</a:t>
            </a:r>
            <a:r>
              <a:rPr lang="fr-FR" sz="2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RDV HAS et plan d’</a:t>
            </a:r>
            <a:r>
              <a:rPr lang="fr-FR" sz="28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avocacy</a:t>
            </a:r>
            <a:endParaRPr lang="fr-FR" sz="28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endParaRPr lang="fr-FR" sz="28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fr-FR" sz="2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Proposition « One </a:t>
            </a:r>
            <a:r>
              <a:rPr lang="fr-FR" sz="28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Health</a:t>
            </a:r>
            <a:r>
              <a:rPr lang="fr-FR" sz="28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 » </a:t>
            </a:r>
          </a:p>
        </p:txBody>
      </p:sp>
    </p:spTree>
    <p:extLst>
      <p:ext uri="{BB962C8B-B14F-4D97-AF65-F5344CB8AC3E}">
        <p14:creationId xmlns:p14="http://schemas.microsoft.com/office/powerpoint/2010/main" val="29291550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Image 4"/>
          <p:cNvSpPr/>
          <p:nvPr/>
        </p:nvSpPr>
        <p:spPr>
          <a:xfrm>
            <a:off x="0" y="10800"/>
            <a:ext cx="12191400" cy="6857280"/>
          </a:xfrm>
          <a:custGeom>
            <a:avLst/>
            <a:gdLst>
              <a:gd name="textAreaLeft" fmla="*/ 0 w 12191400"/>
              <a:gd name="textAreaRight" fmla="*/ 12192120 w 12191400"/>
              <a:gd name="textAreaTop" fmla="*/ 0 h 6857280"/>
              <a:gd name="textAreaBottom" fmla="*/ 6858000 h 6857280"/>
            </a:gdLst>
            <a:ahLst/>
            <a:cxnLst/>
            <a:rect l="textAreaLeft" t="textAreaTop" r="textAreaRight" b="textAreaBottom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fr-FR" sz="1800" b="0" u="none" strike="noStrike" dirty="0">
              <a:solidFill>
                <a:schemeClr val="bg1"/>
              </a:solidFill>
              <a:uFillTx/>
              <a:latin typeface="Arial"/>
            </a:endParaRPr>
          </a:p>
        </p:txBody>
      </p:sp>
      <p:sp>
        <p:nvSpPr>
          <p:cNvPr id="519" name="ZoneTexte 3"/>
          <p:cNvSpPr/>
          <p:nvPr/>
        </p:nvSpPr>
        <p:spPr>
          <a:xfrm>
            <a:off x="601560" y="2231280"/>
            <a:ext cx="6095160" cy="1461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r-FR" sz="1800" b="0" u="none" strike="noStrike" dirty="0">
                <a:solidFill>
                  <a:schemeClr val="lt1"/>
                </a:solidFill>
                <a:uFillTx/>
                <a:latin typeface="Source Sans Pro"/>
                <a:ea typeface="Source Sans Pro"/>
              </a:rPr>
              <a:t>Pour nous contacter :</a:t>
            </a:r>
            <a:endParaRPr lang="fr-FR" sz="1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1800" b="0" u="sng" strike="noStrike" dirty="0">
                <a:solidFill>
                  <a:schemeClr val="accent5">
                    <a:lumMod val="75000"/>
                  </a:schemeClr>
                </a:solidFill>
                <a:uFillTx/>
                <a:latin typeface="Source Sans Pro"/>
                <a:ea typeface="Source Sans Pro"/>
                <a:hlinkClick r:id="rId3"/>
              </a:rPr>
              <a:t>stephanie.kervestin@ariis.fr</a:t>
            </a:r>
            <a:endParaRPr lang="fr-FR" sz="1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1800" b="0" u="sng" strike="noStrike" dirty="0">
                <a:solidFill>
                  <a:schemeClr val="accent5">
                    <a:lumMod val="75000"/>
                  </a:schemeClr>
                </a:solidFill>
                <a:uFillTx/>
                <a:latin typeface="Source Sans Pro"/>
                <a:ea typeface="Source Sans Pro"/>
                <a:hlinkClick r:id="rId4"/>
              </a:rPr>
              <a:t>www.ariis.fr</a:t>
            </a:r>
            <a:endParaRPr lang="fr-FR" sz="1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fr-FR" sz="1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1800" b="0" u="none" strike="noStrike" dirty="0">
                <a:solidFill>
                  <a:schemeClr val="lt1"/>
                </a:solidFill>
                <a:uFillTx/>
                <a:latin typeface="Source Sans Pro"/>
                <a:ea typeface="Source Sans Pro"/>
              </a:rPr>
              <a:t>Suivez nos actualités  </a:t>
            </a:r>
            <a:endParaRPr lang="fr-FR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20" name="Image 5">
            <a:hlinkClick r:id="rId5"/>
          </p:cNvPr>
          <p:cNvPicPr/>
          <p:nvPr/>
        </p:nvPicPr>
        <p:blipFill>
          <a:blip r:embed="rId6"/>
          <a:stretch/>
        </p:blipFill>
        <p:spPr>
          <a:xfrm>
            <a:off x="752040" y="3708720"/>
            <a:ext cx="1645200" cy="1027800"/>
          </a:xfrm>
          <a:prstGeom prst="rect">
            <a:avLst/>
          </a:prstGeom>
          <a:ln w="0"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F402C2D-2699-B8A0-3B96-6329CA7A2856}"/>
              </a:ext>
            </a:extLst>
          </p:cNvPr>
          <p:cNvSpPr/>
          <p:nvPr/>
        </p:nvSpPr>
        <p:spPr>
          <a:xfrm>
            <a:off x="3737264" y="4591304"/>
            <a:ext cx="5832764" cy="19223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>
              <a:lnSpc>
                <a:spcPct val="100000"/>
              </a:lnSpc>
            </a:pPr>
            <a:r>
              <a:rPr lang="fr-FR" sz="1800" b="0" u="none" strike="noStrike" dirty="0">
                <a:solidFill>
                  <a:schemeClr val="bg1"/>
                </a:solidFill>
                <a:uFillTx/>
                <a:latin typeface="Arial"/>
              </a:rPr>
              <a:t>https://forms.office.com/e/hzVL7KGC1A?origin=lprLink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420E050-B324-B57C-8B46-9F7D915BD1D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V="1">
            <a:off x="3110329" y="5302626"/>
            <a:ext cx="500929" cy="499674"/>
          </a:xfrm>
          <a:prstGeom prst="rect">
            <a:avLst/>
          </a:prstGeom>
        </p:spPr>
      </p:pic>
      <p:sp>
        <p:nvSpPr>
          <p:cNvPr id="9" name="ZoneTexte 3">
            <a:extLst>
              <a:ext uri="{FF2B5EF4-FFF2-40B4-BE49-F238E27FC236}">
                <a16:creationId xmlns:a16="http://schemas.microsoft.com/office/drawing/2014/main" id="{A68C63E4-25A1-1255-D21D-EEAF08B0EE1D}"/>
              </a:ext>
            </a:extLst>
          </p:cNvPr>
          <p:cNvSpPr/>
          <p:nvPr/>
        </p:nvSpPr>
        <p:spPr>
          <a:xfrm>
            <a:off x="588580" y="5368524"/>
            <a:ext cx="609516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r-FR" sz="1800" b="0" u="none" strike="noStrike" dirty="0">
                <a:solidFill>
                  <a:schemeClr val="lt1"/>
                </a:solidFill>
                <a:uFillTx/>
                <a:latin typeface="Source Sans Pro"/>
                <a:ea typeface="Source Sans Pro"/>
              </a:rPr>
              <a:t>Lettre d’information </a:t>
            </a:r>
            <a:endParaRPr lang="fr-FR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FB2493A1-6000-1526-97A2-E0E0E3358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B0B4-08A3-FC48-97DD-529D7B5D346B}" type="slidenum">
              <a:rPr lang="fr-FR" smtClean="0"/>
              <a:t>3</a:t>
            </a:fld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71981392-B00E-4D1E-16A1-8DDF2835C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826" y="246650"/>
            <a:ext cx="9856304" cy="1325563"/>
          </a:xfrm>
        </p:spPr>
        <p:txBody>
          <a:bodyPr/>
          <a:lstStyle/>
          <a:p>
            <a:r>
              <a:rPr lang="fr-FR" dirty="0">
                <a:latin typeface="Source Sans Pro" panose="020B0503030403020204" pitchFamily="34" charset="0"/>
                <a:ea typeface="Source Sans Pro" panose="020B0503030403020204" pitchFamily="34" charset="0"/>
              </a:rPr>
              <a:t>Gouvernance ariis – calendrier des élections vs contexte/paysage des alliances professionnelles</a:t>
            </a:r>
            <a:br>
              <a:rPr lang="fr-FR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D8860BE-67E3-80DD-3929-C5C67899F8B1}"/>
              </a:ext>
            </a:extLst>
          </p:cNvPr>
          <p:cNvSpPr txBox="1"/>
          <p:nvPr/>
        </p:nvSpPr>
        <p:spPr>
          <a:xfrm>
            <a:off x="307757" y="1334429"/>
            <a:ext cx="9674443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Publication du nouveau syndicat – 2 avril 2026</a:t>
            </a:r>
          </a:p>
          <a:p>
            <a:r>
              <a:rPr lang="fr-FR" sz="2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	1</a:t>
            </a:r>
            <a:r>
              <a:rPr lang="fr-FR" sz="2200" baseline="30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er</a:t>
            </a:r>
            <a:r>
              <a:rPr lang="fr-FR" sz="2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priorités – </a:t>
            </a:r>
            <a:r>
              <a:rPr lang="fr-FR" sz="2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Market</a:t>
            </a:r>
            <a:r>
              <a:rPr lang="fr-FR" sz="2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r-FR" sz="22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access</a:t>
            </a:r>
            <a:r>
              <a:rPr lang="fr-FR" sz="2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et réglementation</a:t>
            </a:r>
          </a:p>
          <a:p>
            <a:r>
              <a:rPr lang="fr-FR" sz="2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	Pas d’information sur présidence / DG/ fonctionnement </a:t>
            </a:r>
          </a:p>
          <a:p>
            <a:r>
              <a:rPr lang="fr-FR" sz="2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	</a:t>
            </a:r>
          </a:p>
          <a:p>
            <a:endParaRPr lang="fr-FR" sz="22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r>
              <a:rPr lang="fr-FR" sz="2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Pourquoi / comment la prise de contact ariis / nouveau syndicat ? </a:t>
            </a:r>
          </a:p>
          <a:p>
            <a:endParaRPr lang="fr-FR" sz="22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r>
              <a:rPr lang="fr-FR" sz="2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Elections ariis</a:t>
            </a:r>
          </a:p>
          <a:p>
            <a:r>
              <a:rPr lang="fr-FR" sz="2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	Présidence par intérim – Nathalie Varoqueaux </a:t>
            </a:r>
          </a:p>
          <a:p>
            <a:r>
              <a:rPr lang="fr-FR" sz="2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	Planification des élections ? </a:t>
            </a:r>
          </a:p>
          <a:p>
            <a:r>
              <a:rPr lang="fr-FR" sz="2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	Besoin d’un bureau par intérim pour l’AG de juin – Trésorier et Secrétaire </a:t>
            </a:r>
          </a:p>
          <a:p>
            <a:endParaRPr lang="fr-FR" sz="22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r>
              <a:rPr lang="fr-FR" sz="2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	A ce jour 4 candidatures de VP </a:t>
            </a:r>
          </a:p>
          <a:p>
            <a:endParaRPr lang="fr-FR" sz="22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r>
              <a:rPr lang="fr-FR" sz="22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Refonte des statuts en cours</a:t>
            </a:r>
          </a:p>
        </p:txBody>
      </p:sp>
    </p:spTree>
    <p:extLst>
      <p:ext uri="{BB962C8B-B14F-4D97-AF65-F5344CB8AC3E}">
        <p14:creationId xmlns:p14="http://schemas.microsoft.com/office/powerpoint/2010/main" val="1807914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4EA433A1-0516-F802-78B9-CA04D745B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B0B4-08A3-FC48-97DD-529D7B5D346B}" type="slidenum">
              <a:rPr lang="fr-FR" smtClean="0">
                <a:latin typeface="Source Sans Pro" panose="020B0503030403020204" pitchFamily="34" charset="0"/>
                <a:ea typeface="Source Sans Pro" panose="020B0503030403020204" pitchFamily="34" charset="0"/>
              </a:rPr>
              <a:t>4</a:t>
            </a:fld>
            <a:endParaRPr lang="fr-FR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9899A1D9-684C-CDA3-4D5B-3CFA486BE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685" y="446675"/>
            <a:ext cx="9856304" cy="1325563"/>
          </a:xfrm>
        </p:spPr>
        <p:txBody>
          <a:bodyPr/>
          <a:lstStyle/>
          <a:p>
            <a:r>
              <a:rPr lang="fr-FR" dirty="0">
                <a:latin typeface="Source Sans Pro" panose="020B0503030403020204" pitchFamily="34" charset="0"/>
                <a:ea typeface="Source Sans Pro" panose="020B0503030403020204" pitchFamily="34" charset="0"/>
              </a:rPr>
              <a:t>Préparation du prochain séminaire stratégique</a:t>
            </a:r>
            <a:br>
              <a:rPr lang="fr-FR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endParaRPr lang="fr-FR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BAA0AF0-C751-6B16-6131-00A6774E035D}"/>
              </a:ext>
            </a:extLst>
          </p:cNvPr>
          <p:cNvSpPr txBox="1"/>
          <p:nvPr/>
        </p:nvSpPr>
        <p:spPr>
          <a:xfrm>
            <a:off x="1447391" y="1241957"/>
            <a:ext cx="8371202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Date retenue : 7 avril 2026 après midi – présentiel +++++ à Parisanté campus</a:t>
            </a:r>
          </a:p>
          <a:p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Invitations : membres adhérents administrateurs + SNITEM + INSERM + FEFIS</a:t>
            </a:r>
          </a:p>
          <a:p>
            <a:endParaRPr lang="fr-FR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fr-FR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fr-FR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CAF121A-B6EC-6DE5-C9D5-2A13CE94B26E}"/>
              </a:ext>
            </a:extLst>
          </p:cNvPr>
          <p:cNvSpPr txBox="1"/>
          <p:nvPr/>
        </p:nvSpPr>
        <p:spPr>
          <a:xfrm>
            <a:off x="482032" y="2476723"/>
            <a:ext cx="10171310" cy="15081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OBJECTIFS </a:t>
            </a:r>
          </a:p>
          <a:p>
            <a:r>
              <a:rPr lang="fr-FR" dirty="0">
                <a:latin typeface="Source Sans Pro" panose="020B0503030403020204" pitchFamily="34" charset="0"/>
                <a:ea typeface="Source Sans Pro" panose="020B0503030403020204" pitchFamily="34" charset="0"/>
              </a:rPr>
              <a:t>	🎯</a:t>
            </a: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Une direction commune pour  les prochaines années, 	</a:t>
            </a:r>
          </a:p>
          <a:p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	🎯 Axes de travail </a:t>
            </a:r>
          </a:p>
          <a:p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	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03DDD25-59DC-FF45-4A92-3217FC16DF56}"/>
              </a:ext>
            </a:extLst>
          </p:cNvPr>
          <p:cNvSpPr txBox="1"/>
          <p:nvPr/>
        </p:nvSpPr>
        <p:spPr>
          <a:xfrm>
            <a:off x="2172637" y="4227648"/>
            <a:ext cx="67900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Choix – Clarification - Projection collective</a:t>
            </a:r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082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4CED2BC-93AB-A93D-7B39-E21500FD0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B0B4-08A3-FC48-97DD-529D7B5D346B}" type="slidenum">
              <a:rPr lang="fr-FR" smtClean="0"/>
              <a:t>5</a:t>
            </a:fld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CEFDE9D-B55E-D204-0F01-F8C5ABE9A326}"/>
              </a:ext>
            </a:extLst>
          </p:cNvPr>
          <p:cNvSpPr txBox="1"/>
          <p:nvPr/>
        </p:nvSpPr>
        <p:spPr>
          <a:xfrm>
            <a:off x="1227221" y="1183365"/>
            <a:ext cx="64764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Qu’est-ce que l’ariis fait très bien aujourd’hui 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Où sommes-nous trop dispersés 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Où avons-nous un potentiel sous-exploité ?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7D9FB10-8D7D-5C9A-A44E-D4768F0142CC}"/>
              </a:ext>
            </a:extLst>
          </p:cNvPr>
          <p:cNvSpPr txBox="1"/>
          <p:nvPr/>
        </p:nvSpPr>
        <p:spPr>
          <a:xfrm>
            <a:off x="1227221" y="2649911"/>
            <a:ext cx="9035716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3 axes stratégiques prioritaires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4–5 indicateurs de valeur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1 calendrier de rédaction de la feuille de route</a:t>
            </a:r>
            <a:b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endParaRPr lang="fr-FR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D1E2C53-F8A3-BCBB-4E21-3C10C0A6CFED}"/>
              </a:ext>
            </a:extLst>
          </p:cNvPr>
          <p:cNvSpPr txBox="1"/>
          <p:nvPr/>
        </p:nvSpPr>
        <p:spPr>
          <a:xfrm>
            <a:off x="496301" y="4612337"/>
            <a:ext cx="1027196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👉  Rédaction d’une feuille de route stratégique dont la publication sera articulée avec celle du nouveau bureau  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D8175A6-BAA5-1DE1-DE80-DF98208FA2AA}"/>
              </a:ext>
            </a:extLst>
          </p:cNvPr>
          <p:cNvSpPr txBox="1"/>
          <p:nvPr/>
        </p:nvSpPr>
        <p:spPr>
          <a:xfrm>
            <a:off x="496301" y="649705"/>
            <a:ext cx="28248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Axes de discussion :  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30A69722-7758-632A-4870-5F0DBA879F37}"/>
              </a:ext>
            </a:extLst>
          </p:cNvPr>
          <p:cNvSpPr txBox="1"/>
          <p:nvPr/>
        </p:nvSpPr>
        <p:spPr>
          <a:xfrm>
            <a:off x="496301" y="2564922"/>
            <a:ext cx="60939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À la fin du séminaire </a:t>
            </a:r>
          </a:p>
        </p:txBody>
      </p:sp>
    </p:spTree>
    <p:extLst>
      <p:ext uri="{BB962C8B-B14F-4D97-AF65-F5344CB8AC3E}">
        <p14:creationId xmlns:p14="http://schemas.microsoft.com/office/powerpoint/2010/main" val="972404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32E2AD9-0562-D044-2726-D0C36E6B5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B0B4-08A3-FC48-97DD-529D7B5D346B}" type="slidenum">
              <a:rPr lang="fr-FR" smtClean="0"/>
              <a:t>6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F08B148-F90C-668D-FA0D-7879F389B1C5}"/>
              </a:ext>
            </a:extLst>
          </p:cNvPr>
          <p:cNvSpPr txBox="1"/>
          <p:nvPr/>
        </p:nvSpPr>
        <p:spPr>
          <a:xfrm>
            <a:off x="279734" y="783740"/>
            <a:ext cx="989898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fr-FR" sz="28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Nouvelles méthodologies d’essais cliniques – position </a:t>
            </a:r>
            <a:r>
              <a:rPr lang="fr-FR" sz="28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paper</a:t>
            </a:r>
            <a:r>
              <a:rPr lang="fr-FR" sz="28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RDV HAS et plan d’</a:t>
            </a:r>
            <a:r>
              <a:rPr lang="fr-FR" sz="2800" b="1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avocacy</a:t>
            </a:r>
            <a:endParaRPr lang="fr-FR" sz="2800" b="1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83D6875-8949-15AC-B380-8548ABA323CF}"/>
              </a:ext>
            </a:extLst>
          </p:cNvPr>
          <p:cNvSpPr txBox="1"/>
          <p:nvPr/>
        </p:nvSpPr>
        <p:spPr>
          <a:xfrm>
            <a:off x="379162" y="2288608"/>
            <a:ext cx="1047332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Finalisation du 1</a:t>
            </a:r>
            <a:r>
              <a:rPr lang="fr-FR" sz="2400" baseline="30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er</a:t>
            </a: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draft papier (mars 2025)</a:t>
            </a:r>
          </a:p>
          <a:p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Relecture :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1</a:t>
            </a:r>
            <a:r>
              <a:rPr lang="fr-FR" sz="2400" baseline="30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er</a:t>
            </a: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cercle : membres ariis et rapporteur des sous groupes à l’atelier de septembre, AIS (Clementine, Laetitia, Camille Schurtz), Vincent Diebolt – semaine du 23 mars. </a:t>
            </a:r>
          </a:p>
          <a:p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2eme cercle – David </a:t>
            </a:r>
            <a:r>
              <a:rPr lang="fr-FR" sz="24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Pérole</a:t>
            </a:r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, Sarah Zohar, Stephanie ALLASSONNIERE </a:t>
            </a:r>
          </a:p>
          <a:p>
            <a:pPr lvl="1"/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592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53860A3C-5B50-564D-3D6D-8169E9746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B0B4-08A3-FC48-97DD-529D7B5D346B}" type="slidenum">
              <a:rPr lang="fr-FR" smtClean="0"/>
              <a:t>7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EA68A42-206E-F603-DAC1-8F3181143ED9}"/>
              </a:ext>
            </a:extLst>
          </p:cNvPr>
          <p:cNvSpPr txBox="1"/>
          <p:nvPr/>
        </p:nvSpPr>
        <p:spPr>
          <a:xfrm>
            <a:off x="167439" y="466059"/>
            <a:ext cx="10612856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fr-FR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Plan de communication </a:t>
            </a:r>
          </a:p>
          <a:p>
            <a:pPr lvl="1"/>
            <a:endParaRPr lang="fr-FR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Lancement officiel pour mai 2026 – évènement à prévoir/organiser avec et à PSC</a:t>
            </a:r>
          </a:p>
          <a:p>
            <a:endParaRPr lang="fr-FR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En amont – actions de sensibilisation : </a:t>
            </a:r>
          </a:p>
          <a:p>
            <a:endParaRPr lang="fr-FR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26 mars – Tour de France AIS - </a:t>
            </a:r>
            <a:r>
              <a:rPr lang="fr-FR" b="1" dirty="0"/>
              <a:t>MTI et nouvelles méthodologies d'essais cliniques : produire des preuves autrement – Intervention Anne-Lise VATAIRE SANOFI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8 avril 2026 – HAS Jean </a:t>
            </a:r>
            <a:r>
              <a:rPr lang="fr-FR" sz="2000" dirty="0" err="1">
                <a:latin typeface="Source Sans Pro" panose="020B0503030403020204" pitchFamily="34" charset="0"/>
                <a:ea typeface="Source Sans Pro" panose="020B0503030403020204" pitchFamily="34" charset="0"/>
              </a:rPr>
              <a:t>Lessi</a:t>
            </a:r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 &amp; Corinne COLIGNON – Nathalie Varoqueaux </a:t>
            </a:r>
          </a:p>
          <a:p>
            <a:endParaRPr lang="fr-FR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Evenements possibles à prévoir : Table ronde journée de la FIAC, QUID ateliers de Giens? </a:t>
            </a:r>
          </a:p>
          <a:p>
            <a:endParaRPr lang="fr-FR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Liste des personnes à rencontrer : Gregory EMERY / INSERM / CRI – commission recherche et innovation de la conférence des DG de CHU - plan de rencontres à définir pour 2eme semestre 2026 </a:t>
            </a:r>
          </a:p>
          <a:p>
            <a:endParaRPr lang="fr-FR"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r>
              <a:rPr lang="fr-FR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Septembre 2026 – Lancement de la 2eme phase « Augmenter les données de santé et leur partage » </a:t>
            </a:r>
          </a:p>
        </p:txBody>
      </p:sp>
    </p:spTree>
    <p:extLst>
      <p:ext uri="{BB962C8B-B14F-4D97-AF65-F5344CB8AC3E}">
        <p14:creationId xmlns:p14="http://schemas.microsoft.com/office/powerpoint/2010/main" val="2826268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6AA2D5-E382-D6E7-BBA6-F4B8F6929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5802" y="2401218"/>
            <a:ext cx="4818945" cy="1325563"/>
          </a:xfrm>
        </p:spPr>
        <p:txBody>
          <a:bodyPr/>
          <a:lstStyle/>
          <a:p>
            <a:r>
              <a:rPr lang="fr-FR" dirty="0"/>
              <a:t>Proposition «  ONE HEALTH » </a:t>
            </a:r>
          </a:p>
        </p:txBody>
      </p:sp>
    </p:spTree>
    <p:extLst>
      <p:ext uri="{BB962C8B-B14F-4D97-AF65-F5344CB8AC3E}">
        <p14:creationId xmlns:p14="http://schemas.microsoft.com/office/powerpoint/2010/main" val="944071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E68867F-8690-65EB-EA1A-BA8213D85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B0B4-08A3-FC48-97DD-529D7B5D346B}" type="slidenum">
              <a:rPr lang="fr-FR" smtClean="0"/>
              <a:t>9</a:t>
            </a:fld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CAF81AC8-814C-3B41-BB47-944B9F1AA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190" y="2207406"/>
            <a:ext cx="9856304" cy="1325563"/>
          </a:xfrm>
        </p:spPr>
        <p:txBody>
          <a:bodyPr>
            <a:normAutofit fontScale="90000"/>
          </a:bodyPr>
          <a:lstStyle/>
          <a:p>
            <a:r>
              <a:rPr lang="fr-FR" dirty="0"/>
              <a:t>PROCHAINS RDV </a:t>
            </a:r>
            <a:br>
              <a:rPr lang="fr-FR" dirty="0"/>
            </a:br>
            <a:br>
              <a:rPr lang="fr-FR" dirty="0"/>
            </a:br>
            <a:r>
              <a:rPr lang="fr-FR" dirty="0"/>
              <a:t>- 27 mars 14h-16h : comité </a:t>
            </a:r>
            <a:r>
              <a:rPr lang="fr-FR" dirty="0" err="1"/>
              <a:t>plenier</a:t>
            </a:r>
            <a:br>
              <a:rPr lang="fr-FR" dirty="0"/>
            </a:br>
            <a:r>
              <a:rPr lang="fr-FR" dirty="0"/>
              <a:t>- 7 avril 14h – 16h : séminaire stratégique</a:t>
            </a:r>
            <a:br>
              <a:rPr lang="fr-FR" dirty="0"/>
            </a:br>
            <a:r>
              <a:rPr lang="fr-FR" dirty="0"/>
              <a:t>- 27 avril 17h-18h : bureau ariis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0199705"/>
      </p:ext>
    </p:extLst>
  </p:cSld>
  <p:clrMapOvr>
    <a:masterClrMapping/>
  </p:clrMapOvr>
</p:sld>
</file>

<file path=ppt/theme/theme1.xml><?xml version="1.0" encoding="utf-8"?>
<a:theme xmlns:a="http://schemas.openxmlformats.org/drawingml/2006/main" name="1_page texte">
  <a:themeElements>
    <a:clrScheme name="ARIIS-MLCOM">
      <a:dk1>
        <a:srgbClr val="1D1037"/>
      </a:dk1>
      <a:lt1>
        <a:srgbClr val="FFFFFF"/>
      </a:lt1>
      <a:dk2>
        <a:srgbClr val="1A0641"/>
      </a:dk2>
      <a:lt2>
        <a:srgbClr val="FFFFFF"/>
      </a:lt2>
      <a:accent1>
        <a:srgbClr val="1D1041"/>
      </a:accent1>
      <a:accent2>
        <a:srgbClr val="0D287F"/>
      </a:accent2>
      <a:accent3>
        <a:srgbClr val="456BFF"/>
      </a:accent3>
      <a:accent4>
        <a:srgbClr val="8FA6FF"/>
      </a:accent4>
      <a:accent5>
        <a:srgbClr val="CCD6FF"/>
      </a:accent5>
      <a:accent6>
        <a:srgbClr val="9B9B9B"/>
      </a:accent6>
      <a:hlink>
        <a:srgbClr val="4367F6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950</Words>
  <Application>Microsoft Office PowerPoint</Application>
  <PresentationFormat>Grand écran</PresentationFormat>
  <Paragraphs>161</Paragraphs>
  <Slides>20</Slides>
  <Notes>4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9" baseType="lpstr">
      <vt:lpstr>Arial</vt:lpstr>
      <vt:lpstr>Calibri</vt:lpstr>
      <vt:lpstr>Nonchalance</vt:lpstr>
      <vt:lpstr>Source Sans Pro</vt:lpstr>
      <vt:lpstr>Source Sans Pro SemiBold</vt:lpstr>
      <vt:lpstr>Times New Roman</vt:lpstr>
      <vt:lpstr>Wingdings</vt:lpstr>
      <vt:lpstr>1_page texte</vt:lpstr>
      <vt:lpstr>Worksheet</vt:lpstr>
      <vt:lpstr>Présentation PowerPoint</vt:lpstr>
      <vt:lpstr>Présentation PowerPoint</vt:lpstr>
      <vt:lpstr>Gouvernance ariis – calendrier des élections vs contexte/paysage des alliances professionnelles </vt:lpstr>
      <vt:lpstr>Préparation du prochain séminaire stratégique </vt:lpstr>
      <vt:lpstr>Présentation PowerPoint</vt:lpstr>
      <vt:lpstr>Présentation PowerPoint</vt:lpstr>
      <vt:lpstr>Présentation PowerPoint</vt:lpstr>
      <vt:lpstr>Proposition «  ONE HEALTH » </vt:lpstr>
      <vt:lpstr>PROCHAINS RDV   - 27 mars 14h-16h : comité plenier - 7 avril 14h – 16h : séminaire stratégique - 27 avril 17h-18h : bureau ariis </vt:lpstr>
      <vt:lpstr>Présentation PowerPoint</vt:lpstr>
      <vt:lpstr>Présentation PowerPoint</vt:lpstr>
      <vt:lpstr>Propositions  - Docteur DATA adhérent ariis // Biogroup // SKEZI - GT europe – évènement IHI – présentation C-Path - Proposition de CID délocalisée à Marseille - Poursuite de l’action RADAR - Faire un partenariat avec le CNCR, les embarquer sur nouvelles methodos </vt:lpstr>
      <vt:lpstr>Methodes de travail et circulation information ariis</vt:lpstr>
      <vt:lpstr>RÉUNIONS JANVIER - FÉVRIER 2026</vt:lpstr>
      <vt:lpstr>BILAN 2025 – avant passage des CAC</vt:lpstr>
      <vt:lpstr>Proposition de budget 2026</vt:lpstr>
      <vt:lpstr>Prospects</vt:lpstr>
      <vt:lpstr>Point des dépenses au 28/02/2026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Clementine</dc:creator>
  <dc:description/>
  <cp:lastModifiedBy>Stéphanie Kervestin</cp:lastModifiedBy>
  <cp:revision>172</cp:revision>
  <cp:lastPrinted>2025-01-15T08:54:30Z</cp:lastPrinted>
  <dcterms:created xsi:type="dcterms:W3CDTF">2023-04-26T13:29:01Z</dcterms:created>
  <dcterms:modified xsi:type="dcterms:W3CDTF">2026-04-21T13:29:15Z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Grand écran</vt:lpwstr>
  </property>
  <property fmtid="{D5CDD505-2E9C-101B-9397-08002B2CF9AE}" pid="4" name="Slides">
    <vt:i4>16</vt:i4>
  </property>
</Properties>
</file>